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7" r:id="rId2"/>
    <p:sldId id="256" r:id="rId3"/>
    <p:sldId id="257" r:id="rId4"/>
    <p:sldId id="258" r:id="rId5"/>
    <p:sldId id="260" r:id="rId6"/>
    <p:sldId id="272" r:id="rId7"/>
    <p:sldId id="261" r:id="rId8"/>
    <p:sldId id="281" r:id="rId9"/>
    <p:sldId id="263" r:id="rId10"/>
    <p:sldId id="277" r:id="rId11"/>
    <p:sldId id="280" r:id="rId12"/>
    <p:sldId id="264" r:id="rId13"/>
    <p:sldId id="265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1" autoAdjust="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0618-6893-4DCB-9F80-EB1E0EC92144}" type="datetimeFigureOut">
              <a:rPr lang="en-US" smtClean="0"/>
              <a:t>11/17/2012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32A5A-5D03-46F6-8A55-366C6F558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8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32A5A-5D03-46F6-8A55-366C6F5581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32A5A-5D03-46F6-8A55-366C6F5581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32A5A-5D03-46F6-8A55-366C6F5581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0" lang="en-US" dirty="0" smtClean="0"/>
              <a:t>Text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FEBC-D34B-4FFA-A922-FBF3E619F53D}" type="datetimeFigureOut">
              <a:rPr lang="en-US" smtClean="0"/>
              <a:t>11/17/2012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8D52-FB15-4134-9990-A84D57263A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Smaller text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F7CFEBC-D34B-4FFA-A922-FBF3E619F53D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65C8D52-FB15-4134-9990-A84D57263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-15240" y="2133600"/>
            <a:ext cx="8991600" cy="4191000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Arial" pitchFamily="34" charset="0"/>
              <a:buChar char="•"/>
              <a:defRPr b="1">
                <a:solidFill>
                  <a:schemeClr val="tx1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457200" indent="0" algn="ctr">
              <a:buFont typeface="Arial" pitchFamily="34" charset="0"/>
              <a:buNone/>
              <a:tabLst>
                <a:tab pos="508000" algn="l"/>
              </a:tabLst>
              <a:defRPr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8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F7CFEBC-D34B-4FFA-A922-FBF3E619F53D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65C8D52-FB15-4134-9990-A84D57263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0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F7CFEBC-D34B-4FFA-A922-FBF3E619F53D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65C8D52-FB15-4134-9990-A84D57263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8"/>
          <p:cNvSpPr>
            <a:spLocks noGrp="1"/>
          </p:cNvSpPr>
          <p:nvPr>
            <p:ph type="subTitle" idx="1"/>
          </p:nvPr>
        </p:nvSpPr>
        <p:spPr>
          <a:xfrm>
            <a:off x="-15240" y="2133600"/>
            <a:ext cx="8991600" cy="4191000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Arial" pitchFamily="34" charset="0"/>
              <a:buChar char="•"/>
              <a:defRPr b="1">
                <a:solidFill>
                  <a:schemeClr val="tx1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F7CFEBC-D34B-4FFA-A922-FBF3E619F53D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65C8D52-FB15-4134-9990-A84D57263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2"/>
          <p:cNvSpPr txBox="1">
            <a:spLocks/>
          </p:cNvSpPr>
          <p:nvPr userDrawn="1"/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7CFEBC-D34B-4FFA-A922-FBF3E619F53D}" type="datetimeFigureOut">
              <a:rPr lang="en-US" smtClean="0">
                <a:latin typeface="+mn-lt"/>
              </a:rPr>
              <a:pPr/>
              <a:t>11/17/2012</a:t>
            </a:fld>
            <a:endParaRPr lang="en-US">
              <a:latin typeface="+mn-lt"/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5C8D52-FB15-4134-9990-A84D57263A3F}" type="slidenum">
              <a:rPr lang="en-US" smtClean="0">
                <a:latin typeface="+mn-lt"/>
              </a:rPr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81000" y="914400"/>
            <a:ext cx="8229600" cy="762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none" baseline="0">
                <a:ln w="6350">
                  <a:noFill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+mn-lt"/>
              </a:rPr>
              <a:t>Click to edit Master title style</a:t>
            </a:r>
            <a:endParaRPr lang="en-US" dirty="0">
              <a:latin typeface="+mn-lt"/>
            </a:endParaRPr>
          </a:p>
        </p:txBody>
      </p:sp>
      <p:sp>
        <p:nvSpPr>
          <p:cNvPr id="10" name="Subtitle 8"/>
          <p:cNvSpPr>
            <a:spLocks noGrp="1"/>
          </p:cNvSpPr>
          <p:nvPr>
            <p:ph type="subTitle" idx="1"/>
          </p:nvPr>
        </p:nvSpPr>
        <p:spPr>
          <a:xfrm>
            <a:off x="-15240" y="2133600"/>
            <a:ext cx="8991600" cy="4191000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Arial" pitchFamily="34" charset="0"/>
              <a:buChar char="•"/>
              <a:defRPr b="1">
                <a:solidFill>
                  <a:schemeClr val="tx1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5708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7CFEBC-D34B-4FFA-A922-FBF3E619F53D}" type="datetimeFigureOut">
              <a:rPr lang="en-US" smtClean="0"/>
              <a:t>11/17/2012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5C8D52-FB15-4134-9990-A84D57263A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66" r:id="rId4"/>
    <p:sldLayoutId id="2147483673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eastronomy.org/community/la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33" y="1045029"/>
            <a:ext cx="5667375" cy="56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Approximately what percent of matter in the univer</a:t>
            </a:r>
            <a:r>
              <a:rPr lang="en-US" dirty="0" smtClean="0">
                <a:effectLst/>
              </a:rPr>
              <a:t>se is “Visible Matter”?  What is the rest called?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Gee Whiz Question of the Month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5%. Dark Matter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Gee Whiz Question of the </a:t>
            </a:r>
            <a:r>
              <a:rPr lang="en-US" dirty="0" smtClean="0"/>
              <a:t>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032" y="1828800"/>
            <a:ext cx="8991600" cy="4876800"/>
          </a:xfrm>
        </p:spPr>
        <p:txBody>
          <a:bodyPr/>
          <a:lstStyle/>
          <a:p>
            <a:endParaRPr lang="en-US" sz="2400" dirty="0" smtClean="0">
              <a:solidFill>
                <a:schemeClr val="tx1">
                  <a:lumMod val="85000"/>
                </a:schemeClr>
              </a:solidFill>
              <a:effectLst/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effectLst/>
              </a:rPr>
              <a:t>NCG 7008</a:t>
            </a:r>
            <a:endParaRPr lang="en-US" sz="2400" dirty="0" smtClean="0">
              <a:solidFill>
                <a:schemeClr val="tx1">
                  <a:lumMod val="85000"/>
                </a:schemeClr>
              </a:solidFill>
              <a:effectLst/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dirty="0" smtClean="0"/>
              <a:t>Magnitude </a:t>
            </a:r>
            <a:r>
              <a:rPr lang="en-US" dirty="0" smtClean="0"/>
              <a:t>13</a:t>
            </a:r>
            <a:r>
              <a:rPr lang="en-US" dirty="0" smtClean="0"/>
              <a:t> (extremely </a:t>
            </a:r>
            <a:r>
              <a:rPr lang="en-US" dirty="0" smtClean="0"/>
              <a:t>difficult)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dirty="0" smtClean="0"/>
              <a:t>Between </a:t>
            </a:r>
            <a:r>
              <a:rPr lang="en-US" dirty="0" err="1" smtClean="0"/>
              <a:t>Cepheus</a:t>
            </a:r>
            <a:r>
              <a:rPr lang="en-US" dirty="0" smtClean="0"/>
              <a:t> and Cygnus</a:t>
            </a:r>
            <a:endParaRPr lang="en-US" dirty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dirty="0" smtClean="0"/>
              <a:t>R.A: </a:t>
            </a:r>
            <a:r>
              <a:rPr lang="en-US" dirty="0" smtClean="0"/>
              <a:t>21h 0m 59s</a:t>
            </a:r>
            <a:endParaRPr lang="en-US" dirty="0" smtClean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dirty="0" smtClean="0"/>
              <a:t>Dec: </a:t>
            </a:r>
            <a:r>
              <a:rPr lang="en-US" dirty="0" smtClean="0"/>
              <a:t>54</a:t>
            </a:r>
            <a:r>
              <a:rPr lang="en-US" dirty="0" smtClean="0"/>
              <a:t>° 36’ 03”</a:t>
            </a:r>
            <a:endParaRPr lang="en-US" dirty="0" smtClean="0"/>
          </a:p>
          <a:p>
            <a:pPr marL="800100" lvl="1" indent="-342900" algn="l">
              <a:buFont typeface="Arial" pitchFamily="34" charset="0"/>
              <a:buChar char="•"/>
            </a:pPr>
            <a:endParaRPr lang="en-US" dirty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b="1" dirty="0" smtClean="0"/>
              <a:t>ENJOY!!!</a:t>
            </a:r>
          </a:p>
          <a:p>
            <a:pPr lvl="1" algn="l"/>
            <a:endParaRPr lang="en-US" dirty="0" smtClean="0"/>
          </a:p>
          <a:p>
            <a:pPr lvl="1" algn="l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 Observing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effectLst/>
              </a:rPr>
              <a:t>http://www.almanac.com/astronomy/</a:t>
            </a:r>
          </a:p>
          <a:p>
            <a:endParaRPr lang="en-US" u="sng" dirty="0" smtClean="0">
              <a:effectLst/>
            </a:endParaRPr>
          </a:p>
          <a:p>
            <a:r>
              <a:rPr lang="en-US" u="sng" dirty="0" smtClean="0">
                <a:effectLst/>
              </a:rPr>
              <a:t>http</a:t>
            </a:r>
            <a:r>
              <a:rPr lang="en-US" u="sng" dirty="0">
                <a:effectLst/>
              </a:rPr>
              <a:t>://</a:t>
            </a:r>
            <a:r>
              <a:rPr lang="en-US" u="sng" dirty="0" smtClean="0">
                <a:effectLst/>
              </a:rPr>
              <a:t>astrojourney.wordpress.com</a:t>
            </a:r>
          </a:p>
          <a:p>
            <a:endParaRPr lang="en-US" u="sng" dirty="0">
              <a:effectLst/>
            </a:endParaRPr>
          </a:p>
          <a:p>
            <a:r>
              <a:rPr lang="en-US" u="sng" dirty="0">
                <a:effectLst/>
              </a:rPr>
              <a:t> http://</a:t>
            </a:r>
            <a:r>
              <a:rPr lang="en-US" u="sng" dirty="0" smtClean="0">
                <a:effectLst/>
              </a:rPr>
              <a:t>www.astronomy.com/</a:t>
            </a:r>
            <a:endParaRPr lang="en-US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Websites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eastronomy.org/community/la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33" y="1045029"/>
            <a:ext cx="5667375" cy="56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“What’s up”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presentation of “what’s up” in the night 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This Month’s Sky: September2012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8991600" cy="4191000"/>
          </a:xfrm>
        </p:spPr>
        <p:txBody>
          <a:bodyPr/>
          <a:lstStyle/>
          <a:p>
            <a:r>
              <a:rPr lang="en-US" dirty="0" smtClean="0"/>
              <a:t>Our Solar System Tonight</a:t>
            </a:r>
          </a:p>
          <a:p>
            <a:r>
              <a:rPr lang="en-US" dirty="0" smtClean="0"/>
              <a:t>This Month’s </a:t>
            </a:r>
            <a:r>
              <a:rPr lang="en-US" dirty="0" err="1" smtClean="0"/>
              <a:t>Astro</a:t>
            </a:r>
            <a:r>
              <a:rPr lang="en-US" dirty="0" smtClean="0"/>
              <a:t> Events</a:t>
            </a:r>
          </a:p>
          <a:p>
            <a:r>
              <a:rPr lang="en-US" dirty="0" smtClean="0"/>
              <a:t>Target List </a:t>
            </a:r>
          </a:p>
          <a:p>
            <a:r>
              <a:rPr lang="en-US" dirty="0" smtClean="0"/>
              <a:t>Gee Whiz Question of the Month</a:t>
            </a:r>
            <a:endParaRPr lang="en-US" dirty="0"/>
          </a:p>
          <a:p>
            <a:r>
              <a:rPr lang="en-US" dirty="0" smtClean="0"/>
              <a:t>CE Observing Challenge</a:t>
            </a:r>
          </a:p>
        </p:txBody>
      </p:sp>
    </p:spTree>
    <p:extLst>
      <p:ext uri="{BB962C8B-B14F-4D97-AF65-F5344CB8AC3E}">
        <p14:creationId xmlns:p14="http://schemas.microsoft.com/office/powerpoint/2010/main" val="36594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Solar System Tonight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256348"/>
              </p:ext>
            </p:extLst>
          </p:nvPr>
        </p:nvGraphicFramePr>
        <p:xfrm>
          <a:off x="1600200" y="1752600"/>
          <a:ext cx="5886450" cy="4838521"/>
        </p:xfrm>
        <a:graphic>
          <a:graphicData uri="http://schemas.openxmlformats.org/drawingml/2006/table">
            <a:tbl>
              <a:tblPr/>
              <a:tblGrid>
                <a:gridCol w="1962150"/>
                <a:gridCol w="1962150"/>
                <a:gridCol w="1962150"/>
              </a:tblGrid>
              <a:tr h="228600"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Rises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Sets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Sun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7:08 A.M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5:31 </a:t>
                      </a:r>
                      <a:r>
                        <a:rPr lang="en-US" sz="2400" dirty="0" smtClean="0">
                          <a:effectLst/>
                        </a:rPr>
                        <a:t>P.M.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Moon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10:52 A.M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9:40 P.M.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00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Mercury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7:11 A.M.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5:29 P.M.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Venus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4:38 A.M.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4:02 P.M.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Mars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9:56 A.M.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7:41 P.M.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Jupiter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6:29 P.M.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8:29 A.M.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Saturn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5:29 A.M.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4:33 P.M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Uranus</a:t>
                      </a:r>
                      <a:endParaRPr lang="en-US" sz="2400" b="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2:59 P.M.</a:t>
                      </a:r>
                      <a:endParaRPr lang="en-US" sz="2400" b="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3:13 A.M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126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Neptune</a:t>
                      </a:r>
                      <a:endParaRPr lang="en-US" sz="2400" b="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1:26 P.M.</a:t>
                      </a:r>
                      <a:endParaRPr lang="en-US" sz="2400" b="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12:29 A.M.</a:t>
                      </a:r>
                      <a:endParaRPr lang="en-US" sz="2400" b="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47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Pluto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10:12 A.M.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8:26 P.M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3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8991600" cy="5029200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Jupiter is reaching its peak</a:t>
            </a:r>
            <a:endParaRPr lang="en-US" sz="2000" dirty="0" smtClean="0">
              <a:effectLst/>
            </a:endParaRPr>
          </a:p>
          <a:p>
            <a:r>
              <a:rPr lang="en-US" sz="2400" dirty="0" smtClean="0">
                <a:effectLst/>
              </a:rPr>
              <a:t>Leonid Meteor Shower</a:t>
            </a:r>
          </a:p>
          <a:p>
            <a:r>
              <a:rPr lang="en-US" sz="2400" dirty="0" smtClean="0">
                <a:effectLst/>
              </a:rPr>
              <a:t>Lonely </a:t>
            </a:r>
            <a:r>
              <a:rPr lang="en-US" sz="2400" dirty="0" err="1" smtClean="0">
                <a:effectLst/>
              </a:rPr>
              <a:t>Fomalhaut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Heads up for December</a:t>
            </a:r>
            <a:endParaRPr lang="en-US" sz="2400" dirty="0">
              <a:effectLst/>
            </a:endParaRPr>
          </a:p>
          <a:p>
            <a:endParaRPr lang="en-US" sz="2400" dirty="0" smtClean="0">
              <a:effectLst/>
            </a:endParaRPr>
          </a:p>
          <a:p>
            <a:endParaRPr lang="en-US" sz="2400" dirty="0" smtClean="0">
              <a:effectLst/>
            </a:endParaRPr>
          </a:p>
          <a:p>
            <a:endParaRPr lang="en-US" sz="2400" dirty="0" smtClean="0">
              <a:effectLst/>
            </a:endParaRPr>
          </a:p>
          <a:p>
            <a:endParaRPr lang="en-US" sz="2400" dirty="0">
              <a:effectLst/>
            </a:endParaRPr>
          </a:p>
          <a:p>
            <a:endParaRPr lang="en-US" sz="2400" dirty="0" smtClean="0">
              <a:effectLst/>
            </a:endParaRP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pPr marL="0" indent="0">
              <a:buNone/>
            </a:pPr>
            <a:endParaRPr lang="en-US" sz="2400" dirty="0" smtClean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Month’s </a:t>
            </a:r>
            <a:r>
              <a:rPr lang="en-US" dirty="0" err="1" smtClean="0"/>
              <a:t>Astro</a:t>
            </a:r>
            <a:r>
              <a:rPr lang="en-US" dirty="0" smtClean="0"/>
              <a:t>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Jupiter: King of the Sky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82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802" t="1425" b="7407"/>
          <a:stretch/>
        </p:blipFill>
        <p:spPr bwMode="auto">
          <a:xfrm>
            <a:off x="0" y="1762496"/>
            <a:ext cx="9144000" cy="5095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71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Leonids</a:t>
            </a:r>
            <a:r>
              <a:rPr lang="en-US" dirty="0" smtClean="0"/>
              <a:t> Meteor </a:t>
            </a:r>
            <a:r>
              <a:rPr lang="en-US" dirty="0" smtClean="0"/>
              <a:t>Shower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82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42" y="1600200"/>
            <a:ext cx="9153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Peak: 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Nov. 17th; 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Max 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10-15/Hour</a:t>
            </a:r>
            <a:endParaRPr 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2000310"/>
            <a:ext cx="9153358" cy="4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strojourney.files.wordpress.com/2010/10/hs-2008-39-a-web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21" y="2000310"/>
            <a:ext cx="7086600" cy="48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Fomalhault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82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42" y="1600200"/>
            <a:ext cx="9153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Not lonely any more!</a:t>
            </a:r>
            <a:endParaRPr 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List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82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61019"/>
              </p:ext>
            </p:extLst>
          </p:nvPr>
        </p:nvGraphicFramePr>
        <p:xfrm>
          <a:off x="76199" y="1676400"/>
          <a:ext cx="8991602" cy="4761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1"/>
                <a:gridCol w="2649655"/>
                <a:gridCol w="1311520"/>
                <a:gridCol w="2668226"/>
              </a:tblGrid>
              <a:tr h="12418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u="none" strike="noStrike" dirty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Object</a:t>
                      </a:r>
                      <a:endParaRPr lang="en-US" sz="24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u="none" strike="noStrike" dirty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Type</a:t>
                      </a:r>
                      <a:endParaRPr lang="en-US" sz="24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2400" b="1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Mag</a:t>
                      </a:r>
                      <a:endParaRPr lang="en-US" sz="2400" b="1" i="0" u="none" strike="noStrike" dirty="0" smtClean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u="none" strike="noStrike" dirty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Constellation</a:t>
                      </a:r>
                      <a:endParaRPr lang="en-US" sz="24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45217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M92</a:t>
                      </a:r>
                      <a:endParaRPr lang="en-US" sz="2000" b="1" i="0" u="none" strike="noStrike" dirty="0" smtClean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Globular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 Cluster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6.4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Hercules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Book Antiqua"/>
                        </a:rPr>
                        <a:t>M42</a:t>
                      </a:r>
                      <a:endParaRPr lang="en-US" sz="20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Nebula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2000" u="none" strike="noStrike" dirty="0" smtClean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NGC</a:t>
                      </a:r>
                      <a:r>
                        <a:rPr lang="en-US" sz="200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 6960 (W. Veil)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Nebula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Cygnus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NGC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 6995 (E. Veil)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Nebula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Cygnus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Sigma </a:t>
                      </a:r>
                      <a:r>
                        <a:rPr lang="en-US" sz="2000" b="0" i="0" u="none" strike="noStrike" dirty="0" err="1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Orionis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Double Star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3.8/6.7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Book Antiqua"/>
                        </a:rPr>
                        <a:t>Orion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NGC 2261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Book Antiqua"/>
                        </a:rPr>
                        <a:t>Nebula</a:t>
                      </a:r>
                      <a:endParaRPr lang="en-US" sz="20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9.2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err="1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Monoceros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4197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M81 &amp;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 M82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Spiral/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Galaxy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7/8.4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err="1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Ursa</a:t>
                      </a:r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 Major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M36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Open Cluster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err="1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Auriga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NGC 869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Open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 Cluster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5.3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Perseus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7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2650</TotalTime>
  <Words>296</Words>
  <Application>Microsoft Office PowerPoint</Application>
  <PresentationFormat>On-screen Show (4:3)</PresentationFormat>
  <Paragraphs>119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PowerPoint Presentation</vt:lpstr>
      <vt:lpstr>“What’s up”</vt:lpstr>
      <vt:lpstr>This Month’s Sky: September2012</vt:lpstr>
      <vt:lpstr>Our Solar System Tonight</vt:lpstr>
      <vt:lpstr>This Month’s Astro Events</vt:lpstr>
      <vt:lpstr>Jupiter: King of the Sky</vt:lpstr>
      <vt:lpstr>Leonids Meteor Shower</vt:lpstr>
      <vt:lpstr>Fomalhault</vt:lpstr>
      <vt:lpstr>Target List</vt:lpstr>
      <vt:lpstr>Gee Whiz Question of the Month </vt:lpstr>
      <vt:lpstr>Gee Whiz Question of the Month</vt:lpstr>
      <vt:lpstr>CE Observing Challenge</vt:lpstr>
      <vt:lpstr>Useful Websites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106</cp:revision>
  <dcterms:created xsi:type="dcterms:W3CDTF">2012-06-12T01:54:20Z</dcterms:created>
  <dcterms:modified xsi:type="dcterms:W3CDTF">2012-11-17T19:18:14Z</dcterms:modified>
</cp:coreProperties>
</file>